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5143500" type="screen16x9"/>
  <p:notesSz cx="6858000" cy="9144000"/>
  <p:embeddedFontLs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Montserrat" panose="020B0604020202020204" charset="0"/>
      <p:regular r:id="rId21"/>
      <p:bold r:id="rId22"/>
      <p:italic r:id="rId23"/>
      <p:boldItalic r:id="rId24"/>
    </p:embeddedFont>
    <p:embeddedFont>
      <p:font typeface="Roboto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Shape 3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2" name="Shape 3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Shape 3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 into more detail about each point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1" name="Shape 3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" name="Shape 125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Shape 13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6" name="Shape 13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Shape 13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Shape 141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42" name="Shape 14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Shape 14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" name="Shape 149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50" name="Shape 150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Shape 151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4" name="Shape 154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5" name="Shape 155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Shape 15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59" name="Shape 15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Shape 16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Shape 16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Shape 16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Shape 16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Shape 16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Shape 16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Shape 16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Shape 16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Shape 17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Shape 17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Shape 17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Shape 17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Shape 17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Shape 17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Shape 17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Shape 18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81" name="Shape 18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Shape 18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85" name="Shape 18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86" name="Shape 1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Shape 18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89" name="Shape 18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Shape 195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96" name="Shape 196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Shape 19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Shape 20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Shape 204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Shape 205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Shape 206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Shape 20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Shape 20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Shape 209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Shape 210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Shape 2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Shape 212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Shape 21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Shape 21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18" name="Shape 2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Shape 2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1" name="Shape 221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22" name="Shape 22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23" name="Shape 2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1" name="Shape 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Shape 22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6" name="Shape 226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Shape 227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Shape 23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2" name="Shape 23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Shape 23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Shape 23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Shape 23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Shape 23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Shape 23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Shape 23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Shape 239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Shape 24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Shape 24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Shape 24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Shape 24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Shape 24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Shape 24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Shape 24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Shape 24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Shape 24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Shape 249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0" name="Shape 250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Montserrat"/>
              <a:buNone/>
              <a:defRPr sz="8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52" name="Shape 2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Shape 27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8" name="Shape 28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Shape 29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Shape 38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Shape 39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Shape 4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Shape 4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Shape 42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Shape 4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Shape 4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/>
        </p:nvSpPr>
        <p:spPr>
          <a:xfrm>
            <a:off x="234275" y="2692150"/>
            <a:ext cx="3825000" cy="21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School: Patapsco Middle School</a:t>
            </a:r>
            <a:endParaRPr sz="1500" b="0" i="0" u="none" strike="noStrike" cap="none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Grade: Middle School (6th)</a:t>
            </a:r>
            <a:endParaRPr sz="1500" b="0" i="0" u="none" strike="noStrike" cap="none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State: Maryland</a:t>
            </a:r>
            <a:endParaRPr sz="1500" b="0" i="0" u="none" strike="noStrike" cap="none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Designed by: The RoboKnights Team </a:t>
            </a:r>
            <a:endParaRPr sz="1500" b="0" i="0" u="none" strike="noStrike" cap="none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2017-2018</a:t>
            </a:r>
            <a:endParaRPr sz="1500" b="0" i="0" u="none" strike="noStrike" cap="none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Members:</a:t>
            </a:r>
            <a:endParaRPr sz="1500" b="0" i="0" u="none" strike="noStrike" cap="none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</a:t>
            </a:r>
            <a:r>
              <a:rPr lang="en" sz="1500" b="1" i="0" u="none" strike="noStrike" cap="none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Harini Devireddy</a:t>
            </a:r>
            <a:endParaRPr sz="1500" b="1" i="0" u="none" strike="noStrike" cap="none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i="0" u="none" strike="noStrike" cap="none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Pragna Yalamanchili</a:t>
            </a:r>
            <a:endParaRPr sz="1500" b="1" i="0" u="none" strike="noStrike" cap="none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i="0" u="none" strike="noStrike" cap="none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Srinidhi Akella</a:t>
            </a:r>
            <a:endParaRPr sz="1500" b="1" i="0" u="none" strike="noStrike" cap="none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i="0" u="none" strike="noStrike" cap="none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Venya Karri </a:t>
            </a:r>
            <a:endParaRPr sz="1500" b="1" i="0" u="none" strike="noStrike" cap="none">
              <a:solidFill>
                <a:srgbClr val="00B0F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0" name="Shape 260"/>
          <p:cNvSpPr txBox="1"/>
          <p:nvPr/>
        </p:nvSpPr>
        <p:spPr>
          <a:xfrm>
            <a:off x="3066875" y="902275"/>
            <a:ext cx="5845200" cy="25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0" i="0" u="none" strike="noStrike" cap="none">
                <a:solidFill>
                  <a:srgbClr val="0145AC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lang="en" sz="6000" b="0" i="0" u="none" strike="noStrike" cap="none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7200" b="0" i="0" u="none" strike="noStrike" cap="none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7200" b="0" i="0" u="none" strike="noStrike" cap="none" baseline="3000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6000" b="0" i="0" u="none" strike="noStrike" cap="none" baseline="3000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endParaRPr sz="6000" b="0" i="0" u="none" strike="noStrike" cap="none" baseline="30000">
              <a:solidFill>
                <a:srgbClr val="92D05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 baseline="3000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(Reduce, Reuse, Recycle)</a:t>
            </a:r>
            <a:endParaRPr sz="3000" b="0" i="0" u="none" strike="noStrike" cap="none" baseline="30000">
              <a:solidFill>
                <a:srgbClr val="92D05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Prototype Pitch</a:t>
            </a:r>
            <a:r>
              <a:rPr lang="en" sz="4000" b="0" i="0" u="none" strike="noStrike" cap="none" baseline="30000">
                <a:solidFill>
                  <a:srgbClr val="92D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4000" b="0" i="0" u="none" strike="noStrike" cap="none" baseline="30000">
              <a:solidFill>
                <a:srgbClr val="92D05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 baseline="30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0" i="0" u="none" strike="noStrike" cap="none" baseline="30000">
                <a:solidFill>
                  <a:srgbClr val="0145AC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sz="6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1" name="Shape 2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95381" y="14176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title"/>
          </p:nvPr>
        </p:nvSpPr>
        <p:spPr>
          <a:xfrm>
            <a:off x="230700" y="165150"/>
            <a:ext cx="65211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Additional Advantages/Facts about </a:t>
            </a:r>
            <a:r>
              <a:rPr lang="en" sz="3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3000" b="0" i="0" u="none" strike="noStrike" cap="none" baseline="30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3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482100" y="1477800"/>
            <a:ext cx="7854300" cy="31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Below are the additional advantages  by </a:t>
            </a:r>
            <a:r>
              <a:rPr lang="en" sz="14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1400" b="0" i="0" u="none" strike="noStrike" cap="none" baseline="30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One coke can can run a television for 2 hours or power a light bulb for more than 4 hours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product had a 90% success rate and would increase the per household average of metal items recycled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Recycling metal items reduces greenhouse gas and carbon emissions compared to using new metal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Recycled metals can continue to be recycled and will not lose their structural value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92% of energy is saved using recycled aluminum.</a:t>
            </a:r>
            <a:endParaRPr sz="14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2" name="Shape 3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95381" y="14176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>
            <a:spLocks noGrp="1"/>
          </p:cNvSpPr>
          <p:nvPr>
            <p:ph type="title"/>
          </p:nvPr>
        </p:nvSpPr>
        <p:spPr>
          <a:xfrm>
            <a:off x="848675" y="40675"/>
            <a:ext cx="8066700" cy="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3000" b="0" i="0" u="none" strike="noStrike" cap="none" baseline="30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Efficiency</a:t>
            </a:r>
            <a:endParaRPr sz="3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8" name="Shape 3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71600" y="729975"/>
            <a:ext cx="6456350" cy="433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Shape 33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45079" y="14176"/>
            <a:ext cx="1985735" cy="680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>
            <a:spLocks noGrp="1"/>
          </p:cNvSpPr>
          <p:nvPr>
            <p:ph type="title"/>
          </p:nvPr>
        </p:nvSpPr>
        <p:spPr>
          <a:xfrm>
            <a:off x="730225" y="30732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Next Steps for R</a:t>
            </a:r>
            <a:r>
              <a:rPr lang="en" sz="3000" b="0" i="0" u="none" strike="noStrike" cap="none" baseline="30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30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1231775" y="1197050"/>
            <a:ext cx="7038900" cy="3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Enabling below capabilities are been considered for future enhancements for multi iteration releases for full blown product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Plastic, cardboard, paper and glass detectors are additional capabilities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Monthly repots as notifications to user’s phone with data and reports on how much they have recycled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Extend product capabilities from residential to commercial usage.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Temperature sensor can be used to detect temperature over 80 degrees Fahrenheit  inside trash bin, to notify user with  a message on LCD - “Please Empty Trash Bin!”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6" name="Shape 3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26700" y="3778175"/>
            <a:ext cx="2117300" cy="136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Shape 3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95381" y="14176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>
            <a:spLocks noGrp="1"/>
          </p:cNvSpPr>
          <p:nvPr>
            <p:ph type="title"/>
          </p:nvPr>
        </p:nvSpPr>
        <p:spPr>
          <a:xfrm>
            <a:off x="2680575" y="194025"/>
            <a:ext cx="38100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Questions?</a:t>
            </a:r>
            <a:endParaRPr sz="30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3" name="Shape 353"/>
          <p:cNvPicPr preferRelativeResize="0"/>
          <p:nvPr/>
        </p:nvPicPr>
        <p:blipFill rotWithShape="1">
          <a:blip r:embed="rId3">
            <a:alphaModFix amt="93000"/>
          </a:blip>
          <a:srcRect/>
          <a:stretch/>
        </p:blipFill>
        <p:spPr>
          <a:xfrm>
            <a:off x="2282787" y="1298250"/>
            <a:ext cx="4578425" cy="3677075"/>
          </a:xfrm>
          <a:prstGeom prst="rect">
            <a:avLst/>
          </a:prstGeom>
          <a:noFill/>
          <a:ln>
            <a:noFill/>
          </a:ln>
          <a:effectLst>
            <a:outerShdw blurRad="100013" dist="19050" dir="5820000" algn="bl" rotWithShape="0">
              <a:srgbClr val="D9D9D9">
                <a:alpha val="57647"/>
              </a:srgbClr>
            </a:outerShdw>
          </a:effectLst>
        </p:spPr>
      </p:pic>
      <p:pic>
        <p:nvPicPr>
          <p:cNvPr id="354" name="Shape 35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95381" y="14176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Shape 2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17175" y="3341975"/>
            <a:ext cx="1926826" cy="18015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2021675" y="196250"/>
            <a:ext cx="4386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Definition </a:t>
            </a:r>
            <a:endParaRPr sz="30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219900" y="1384150"/>
            <a:ext cx="8398500" cy="34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lot of recyclable items are being thrown into the trash and being sent to landfills everyday,  this creates toxic chemicals that heat up the earth and contributes to global warming. 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Another issue with recyclable items in landfills is that they don’t biodegrade quickly. In fact, it takes an average aluminum can takes 200-500 years to biodegrade.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Currently have no device that can restrict recyclable items from intermixing with  the trash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1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Bottomline is inability to efficiently segregate recyclable items from trash causes environmental pollution and opportunity lost in saving energy</a:t>
            </a:r>
            <a:endParaRPr sz="1400" b="1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9" name="Shape 269"/>
          <p:cNvSpPr txBox="1"/>
          <p:nvPr/>
        </p:nvSpPr>
        <p:spPr>
          <a:xfrm>
            <a:off x="1776000" y="4097875"/>
            <a:ext cx="23346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Shape 27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95381" y="14176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1163000" y="172375"/>
            <a:ext cx="60996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 and Current Impact</a:t>
            </a:r>
            <a:endParaRPr sz="30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6" name="Shape 276"/>
          <p:cNvSpPr txBox="1"/>
          <p:nvPr/>
        </p:nvSpPr>
        <p:spPr>
          <a:xfrm>
            <a:off x="231450" y="267900"/>
            <a:ext cx="769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7" name="Shape 2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80075" y="1699500"/>
            <a:ext cx="2252875" cy="20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Shape 278"/>
          <p:cNvSpPr txBox="1"/>
          <p:nvPr/>
        </p:nvSpPr>
        <p:spPr>
          <a:xfrm>
            <a:off x="120550" y="1329050"/>
            <a:ext cx="7223100" cy="3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</a:t>
            </a:r>
            <a:endParaRPr sz="1400" b="1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Gemma Evans, the Recycling Coordinator, for Howard County Public Works. 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Market</a:t>
            </a:r>
            <a:endParaRPr sz="1400" b="1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Howard County Residents (population of 313,414)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Impact</a:t>
            </a:r>
            <a:endParaRPr sz="1400" b="1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Toxic chemicals are leaching into the ground</a:t>
            </a: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Indirectly affecting climate change</a:t>
            </a: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Reduction in the amount of materials recycled and reused for other purposes</a:t>
            </a: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49.9% Diversion rate of materials being diverted from Alpha Ridge Landfill to a recycling facility</a:t>
            </a: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1.7% of recycled materials are made of metal</a:t>
            </a: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9" name="Shape 27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95381" y="14176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>
          <a:xfrm>
            <a:off x="1504975" y="220235"/>
            <a:ext cx="72927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Requirements and expectations </a:t>
            </a:r>
            <a:endParaRPr sz="30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</a:t>
            </a:r>
            <a:r>
              <a:rPr lang="en" sz="3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" sz="3000" b="0" i="0" u="none" strike="noStrike" cap="none" baseline="30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</a:t>
            </a: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</a:t>
            </a:r>
            <a:endParaRPr sz="3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383700" y="1424500"/>
            <a:ext cx="8376600" cy="35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 a tool to  identify recyclable items and restrict recyclable items to be intermixed with  the trash </a:t>
            </a: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Proximity sensing of recyclable items</a:t>
            </a: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Needs to be weatherproof and avoid damage from trash inside the container</a:t>
            </a: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Needs to have display panel for friendly usability and buzzer prompting</a:t>
            </a: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Recyclables should be fed individually to container</a:t>
            </a: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Scope is limited for home usage - Needs further improvements for commercial usage</a:t>
            </a:r>
            <a:endParaRPr sz="1400" b="0" i="0" u="none" strike="noStrike" cap="none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6" name="Shape 2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95381" y="14176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title"/>
          </p:nvPr>
        </p:nvSpPr>
        <p:spPr>
          <a:xfrm>
            <a:off x="1602300" y="1651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Solutions and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                      </a:t>
            </a: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their Weaknesses</a:t>
            </a:r>
            <a:endParaRPr sz="30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1003350" y="1435125"/>
            <a:ext cx="7627200" cy="3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Below are key findings based on our market research  on existing solutions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no distinct product in market that can identify all types of recyclable items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None of the devices in the market, surprisingly is user friendly - don't have display, prompting and notification capabilities.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device that can identify  recyclable items that settled in trash bin, free flow to trash bin(W/O lid) and thrown into trash bin(with lid).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Bottomline is there is no efficient  device that can restrict recyclable items  from intermixing with trash.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3" name="Shape 293"/>
          <p:cNvSpPr txBox="1"/>
          <p:nvPr/>
        </p:nvSpPr>
        <p:spPr>
          <a:xfrm>
            <a:off x="1776000" y="4097875"/>
            <a:ext cx="23346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" name="Shape 2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95381" y="28352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>
            <a:spLocks noGrp="1"/>
          </p:cNvSpPr>
          <p:nvPr>
            <p:ph type="title"/>
          </p:nvPr>
        </p:nvSpPr>
        <p:spPr>
          <a:xfrm>
            <a:off x="1404675" y="202525"/>
            <a:ext cx="52605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Choices Made for Prototype  </a:t>
            </a:r>
            <a:endParaRPr sz="30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1198500" y="1116625"/>
            <a:ext cx="7236900" cy="3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considered the following solution choices  for protype and selected Design Option 3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➢"/>
            </a:pPr>
            <a:r>
              <a:rPr lang="en" sz="14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 1:</a:t>
            </a: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device to identify  recyclable items thrown into  (free flow) the trash bin without  lid</a:t>
            </a:r>
            <a:endParaRPr sz="1400" b="1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➢"/>
            </a:pPr>
            <a:r>
              <a:rPr lang="en" sz="14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 2:</a:t>
            </a: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device to identify  recyclable items from the settled items of the trash bin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➢"/>
            </a:pPr>
            <a:r>
              <a:rPr lang="en" sz="1400" b="1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Option 3:</a:t>
            </a: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A device to identify trash and recyclable items thrown into  the trash bin with lid</a:t>
            </a:r>
            <a:endParaRPr sz="1400" b="1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defined timeline we considered the following capabilities for this iteration but it has  foundational framework that can be extendable for future releases.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Identification of few selected  recyclable items - metal detection scope only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Individual loading of the items in  trash bin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LCD display for prompts and RTC along with buzzer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Lid auto open/close based on identification of items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Residential usage only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1" name="Shape 3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95381" y="14176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>
            <a:spLocks noGrp="1"/>
          </p:cNvSpPr>
          <p:nvPr>
            <p:ph type="title"/>
          </p:nvPr>
        </p:nvSpPr>
        <p:spPr>
          <a:xfrm>
            <a:off x="1727000" y="179625"/>
            <a:ext cx="5073300" cy="9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Prototype Demonstration</a:t>
            </a:r>
            <a:endParaRPr sz="30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7" name="Shape 3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825" y="1832225"/>
            <a:ext cx="2479398" cy="1859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Shape 30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35013" y="1832224"/>
            <a:ext cx="1838947" cy="245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Shape 30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26350" y="1811372"/>
            <a:ext cx="1838925" cy="2418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820400" y="1811375"/>
            <a:ext cx="1738986" cy="235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Shape 31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95381" y="14176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title"/>
          </p:nvPr>
        </p:nvSpPr>
        <p:spPr>
          <a:xfrm>
            <a:off x="1319500" y="156225"/>
            <a:ext cx="56448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Advantages of R</a:t>
            </a:r>
            <a:r>
              <a:rPr lang="en" sz="3000" b="0" i="0" u="none" strike="noStrike" cap="none" baseline="30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</a:t>
            </a: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Prototype </a:t>
            </a:r>
            <a:endParaRPr sz="30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Shape 317"/>
          <p:cNvSpPr txBox="1">
            <a:spLocks noGrp="1"/>
          </p:cNvSpPr>
          <p:nvPr>
            <p:ph type="body" idx="1"/>
          </p:nvPr>
        </p:nvSpPr>
        <p:spPr>
          <a:xfrm>
            <a:off x="472200" y="1614300"/>
            <a:ext cx="7864200" cy="31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The device has foundational framework with focused capabilities but has potential to be fully extendable to meet broader diversified needs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lang="en" sz="1400" b="0" i="0" u="sng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Advantages</a:t>
            </a:r>
            <a:endParaRPr sz="1400" b="0" i="0" u="sng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Minimizes intermixing of recyclable with trash in turn helps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○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Reduction of  chemical toxic gases generation  from Landfills  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○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Increased Opportunity in recycling and  energy saving 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○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 time clock (RTC) with day, date, time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○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 expensive product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Scalability of product - Potential to increase the size of the trashcan  without redesigning because the product is part of the lid of the trash can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8" name="Shape 3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95381" y="14176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>
            <a:spLocks noGrp="1"/>
          </p:cNvSpPr>
          <p:nvPr>
            <p:ph type="title"/>
          </p:nvPr>
        </p:nvSpPr>
        <p:spPr>
          <a:xfrm>
            <a:off x="498975" y="166800"/>
            <a:ext cx="760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Key Strengths of R</a:t>
            </a:r>
            <a:r>
              <a:rPr lang="en" sz="3000" b="0" i="0" u="none" strike="noStrike" cap="none" baseline="30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2400" b="0" i="0" u="none" strike="noStrike" cap="none" baseline="30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3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Prototype </a:t>
            </a:r>
            <a:endParaRPr sz="30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6576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endParaRPr sz="3000" b="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472200" y="1614300"/>
            <a:ext cx="7864200" cy="28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The device has foundational framework with focused capabilities but has potential to be fully extendable to meet broader diversified needs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lang="en" sz="1400" b="0" i="0" u="sng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Strengths</a:t>
            </a:r>
            <a:endParaRPr sz="1400" b="0" i="0" u="sng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Supports metal  detection to avoid intermixing with trash and provides recycle opportunity 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device is very user friendly - displays a LCD message  and buzzer to prompt user  to recycle the item 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 item is recyclable, the  lid does not automatically open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imes New Roman"/>
              <a:buChar char="➢"/>
            </a:pPr>
            <a:r>
              <a:rPr lang="en"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Displays the temperature inside the trash can on LCD</a:t>
            </a:r>
            <a:endParaRPr sz="1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5" name="Shape 3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95381" y="14176"/>
            <a:ext cx="2335433" cy="80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897</Words>
  <Application>Microsoft Office PowerPoint</Application>
  <PresentationFormat>On-screen Show (16:9)</PresentationFormat>
  <Paragraphs>121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Montserrat</vt:lpstr>
      <vt:lpstr>Lato</vt:lpstr>
      <vt:lpstr>Roboto</vt:lpstr>
      <vt:lpstr>Times New Roman</vt:lpstr>
      <vt:lpstr>Focus</vt:lpstr>
      <vt:lpstr>Focus</vt:lpstr>
      <vt:lpstr>PowerPoint Presentation</vt:lpstr>
      <vt:lpstr>Problem Definition </vt:lpstr>
      <vt:lpstr>Client and Current Impact</vt:lpstr>
      <vt:lpstr>Requirements and expectations  for R3 device</vt:lpstr>
      <vt:lpstr>Current Solutions and                        their Weaknesses</vt:lpstr>
      <vt:lpstr>Choices Made for Prototype  </vt:lpstr>
      <vt:lpstr>Prototype Demonstration</vt:lpstr>
      <vt:lpstr>Advantages of R3 Prototype </vt:lpstr>
      <vt:lpstr>  Key Strengths of R3 Prototype  </vt:lpstr>
      <vt:lpstr>Additional Advantages/Facts about R3</vt:lpstr>
      <vt:lpstr>R3 Efficiency</vt:lpstr>
      <vt:lpstr>Next Steps for R3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NagendraPrakash Karri</dc:creator>
  <cp:lastModifiedBy>NagendraPrakash Karri</cp:lastModifiedBy>
  <cp:revision>1</cp:revision>
  <dcterms:modified xsi:type="dcterms:W3CDTF">2018-06-19T12:50:31Z</dcterms:modified>
</cp:coreProperties>
</file>